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75" r:id="rId2"/>
  </p:sldMasterIdLst>
  <p:notesMasterIdLst>
    <p:notesMasterId r:id="rId25"/>
  </p:notesMasterIdLst>
  <p:sldIdLst>
    <p:sldId id="290" r:id="rId3"/>
    <p:sldId id="291" r:id="rId4"/>
    <p:sldId id="292" r:id="rId5"/>
    <p:sldId id="294" r:id="rId6"/>
    <p:sldId id="260" r:id="rId7"/>
    <p:sldId id="284" r:id="rId8"/>
    <p:sldId id="273" r:id="rId9"/>
    <p:sldId id="265" r:id="rId10"/>
    <p:sldId id="296" r:id="rId11"/>
    <p:sldId id="266" r:id="rId12"/>
    <p:sldId id="268" r:id="rId13"/>
    <p:sldId id="286" r:id="rId14"/>
    <p:sldId id="279" r:id="rId15"/>
    <p:sldId id="269" r:id="rId16"/>
    <p:sldId id="270" r:id="rId17"/>
    <p:sldId id="272" r:id="rId18"/>
    <p:sldId id="285" r:id="rId19"/>
    <p:sldId id="277" r:id="rId20"/>
    <p:sldId id="283" r:id="rId21"/>
    <p:sldId id="274" r:id="rId22"/>
    <p:sldId id="275" r:id="rId23"/>
    <p:sldId id="25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18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79F3-39AF-4F88-B34E-A1E50F1690D4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7B8A-ADF4-4603-AEBA-C26D4FAF9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7B8A-ADF4-4603-AEBA-C26D4FAF98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390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23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8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29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24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59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760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23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526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44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308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9653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261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404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28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374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228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033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9470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4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111" y="52563"/>
            <a:ext cx="3266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 по финансовой грамотности для детей старшего дошкольного возраста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476672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Бизнесмен с пеленок</a:t>
            </a:r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6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4856"/>
            <a:ext cx="7056784" cy="166900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врачу, и акробату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Выдают за труд ...</a:t>
            </a:r>
          </a:p>
        </p:txBody>
      </p:sp>
      <p:pic>
        <p:nvPicPr>
          <p:cNvPr id="9" name="магазин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305" y="2420888"/>
            <a:ext cx="3509454" cy="2973288"/>
          </a:xfrm>
        </p:spPr>
      </p:pic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CBC9E0-9286-43D7-A3B0-7F63E65225B6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B38BDD86-2766-44C7-BC98-BEDB5A6263D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xmlns="" id="{A5A596F7-DADC-4A7F-8DA0-A9F40850A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188231"/>
            <a:ext cx="3691603" cy="3637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F19670-40AB-412C-995C-41F8EC9C96E9}"/>
              </a:ext>
            </a:extLst>
          </p:cNvPr>
          <p:cNvSpPr txBox="1"/>
          <p:nvPr/>
        </p:nvSpPr>
        <p:spPr>
          <a:xfrm>
            <a:off x="152730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1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49" y="116950"/>
            <a:ext cx="6588224" cy="112820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сметану, хлеб и сыр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кассе чек пробьёт ...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</a:p>
        </p:txBody>
      </p:sp>
      <p:pic>
        <p:nvPicPr>
          <p:cNvPr id="5" name="Касси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772816"/>
            <a:ext cx="3557344" cy="3557344"/>
          </a:xfrm>
          <a:prstGeom prst="rect">
            <a:avLst/>
          </a:prstGeom>
        </p:spPr>
      </p:pic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88562B6-1705-4710-8E63-FD567B5B97ED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DB2479C-8B3B-4482-866F-B09423B25A5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xmlns="" id="{C327B82F-4B1F-4BF6-8F42-4EDAFEC3B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061" y="1700291"/>
            <a:ext cx="3691603" cy="36377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1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D1BB73-E64C-44CE-ADE3-A58FEF8A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3600400"/>
          </a:xfrm>
        </p:spPr>
        <p:txBody>
          <a:bodyPr/>
          <a:lstStyle/>
          <a:p>
            <a:pPr algn="ctr"/>
            <a:r>
              <a:rPr lang="ru-RU" sz="60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</a:t>
            </a:r>
          </a:p>
          <a:p>
            <a:pPr algn="ctr"/>
            <a:r>
              <a:rPr lang="ru-RU" sz="60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6AC67CC-9EB1-48A6-BBF8-3ACDF23C582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F76282E-A903-4E1A-9962-F003C74775A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0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3A6BF-B3C7-4216-9E72-55C15E9F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697" y="122292"/>
            <a:ext cx="5398682" cy="609620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2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деньги?</a:t>
            </a:r>
            <a:endParaRPr lang="ru-RU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банк">
            <a:extLst>
              <a:ext uri="{FF2B5EF4-FFF2-40B4-BE49-F238E27FC236}">
                <a16:creationId xmlns:a16="http://schemas.microsoft.com/office/drawing/2014/main" xmlns="" id="{C0D1D23A-6097-4676-BFF5-162F03CEB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05" y="1052736"/>
            <a:ext cx="3888433" cy="2581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ынок">
            <a:extLst>
              <a:ext uri="{FF2B5EF4-FFF2-40B4-BE49-F238E27FC236}">
                <a16:creationId xmlns:a16="http://schemas.microsoft.com/office/drawing/2014/main" xmlns="" id="{8BC1EF64-BF7D-4EEE-ACA4-61A36C9A6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44757"/>
            <a:ext cx="340751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парк">
            <a:extLst>
              <a:ext uri="{FF2B5EF4-FFF2-40B4-BE49-F238E27FC236}">
                <a16:creationId xmlns:a16="http://schemas.microsoft.com/office/drawing/2014/main" xmlns="" id="{F763BB9B-02F1-4C41-B1ED-F78A8EAEB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7" y="3955347"/>
            <a:ext cx="3312366" cy="2499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Стрелка: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4A35262-0723-486D-811B-0B39754FA913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3CA4A41-5AC3-4064-A2F1-3CA7F2D2125E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2593 L -0.01042 -0.0257 C -0.00642 -0.02037 -0.00243 -0.01459 0.00191 -0.00926 C 0.0033 -0.00787 0.00521 -0.00741 0.00608 -0.00556 C 0.00729 -0.00348 0.00642 -0.00047 0.00747 0.00185 C 0.00851 0.0037 0.01042 0.00393 0.01163 0.00555 C 0.01372 0.00764 0.01528 0.01064 0.01719 0.01296 C 0.01892 0.01481 0.02101 0.01643 0.02274 0.01852 C 0.02431 0.02014 0.02517 0.02268 0.02691 0.02407 C 0.02917 0.02546 0.0316 0.02523 0.03385 0.02592 C 0.03576 0.02777 0.03767 0.02963 0.03941 0.03148 C 0.0408 0.03264 0.04236 0.03356 0.04358 0.03518 C 0.05052 0.04282 0.04462 0.03935 0.05191 0.04259 C 0.05417 0.04838 0.05538 0.05254 0.05885 0.0574 C 0.06198 0.06134 0.07014 0.06504 0.07274 0.06666 C 0.07465 0.06782 0.07639 0.06921 0.0783 0.07037 C 0.08385 0.07338 0.08299 0.07106 0.08941 0.07592 C 0.09323 0.0787 0.09948 0.0875 0.1033 0.08889 L 0.10885 0.09074 L 0.12135 0.10185 C 0.12274 0.10301 0.12431 0.10393 0.12552 0.10555 C 0.12743 0.10787 0.12917 0.11064 0.13108 0.11296 C 0.13472 0.11689 0.13889 0.11967 0.14219 0.12407 C 0.14497 0.12777 0.14722 0.1324 0.15052 0.13518 C 0.15295 0.13703 0.15521 0.13889 0.15747 0.14074 C 0.16024 0.14259 0.16319 0.14421 0.1658 0.14629 C 0.16875 0.14838 0.17135 0.15115 0.17413 0.1537 L 0.1783 0.1574 C 0.17969 0.15856 0.18125 0.15949 0.18247 0.16111 C 0.18472 0.16412 0.18681 0.16759 0.18941 0.17037 C 0.19149 0.17245 0.19427 0.17361 0.19635 0.17592 C 0.21059 0.1912 0.20052 0.18148 0.20747 0.19259 C 0.20868 0.19444 0.21059 0.19606 0.21163 0.19814 C 0.21285 0.20023 0.21302 0.20347 0.21441 0.20555 C 0.21684 0.20926 0.22222 0.21273 0.22552 0.21481 C 0.22778 0.2162 0.23021 0.21689 0.23247 0.21852 C 0.24653 0.2287 0.23524 0.22407 0.24635 0.22777 C 0.2533 0.22708 0.2625 0.23264 0.26719 0.22592 C 0.27135 0.2199 0.26563 0.20972 0.26441 0.20185 C 0.26302 0.19213 0.26215 0.18912 0.26024 0.18148 C 0.25972 0.17592 0.2592 0.17037 0.25885 0.16481 C 0.25747 0.14375 0.25747 0.14838 0.25747 0.13889 L 0.25885 0.13333 L 0.25885 0.13148 L 0.26441 0.13703 " pathEditMode="relative" rAng="0" ptsTypes="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12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5976664" cy="19442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аппарата</a:t>
            </a:r>
            <a:b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Выдаётся нам зарплата?</a:t>
            </a:r>
            <a:endParaRPr lang="ru-RU" alt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грушки">
            <a:extLst>
              <a:ext uri="{FF2B5EF4-FFF2-40B4-BE49-F238E27FC236}">
                <a16:creationId xmlns:a16="http://schemas.microsoft.com/office/drawing/2014/main" xmlns="" id="{F1780199-082E-4DF2-AA1D-D66EAF08F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804" y="3111117"/>
            <a:ext cx="3528392" cy="3708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сбербан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182" y="2071355"/>
            <a:ext cx="2340260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E7DDF4C-E4C4-4BA9-B3BF-29DE3CD2AE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96E38F18-843F-4164-B6E3-F642ACFD1AC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кофе">
            <a:extLst>
              <a:ext uri="{FF2B5EF4-FFF2-40B4-BE49-F238E27FC236}">
                <a16:creationId xmlns:a16="http://schemas.microsoft.com/office/drawing/2014/main" xmlns="" id="{FE09388C-2968-4A41-98DE-1FFEEC76E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295" y="1880828"/>
            <a:ext cx="3098633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3889 L -0.04167 -0.03866 L -0.05538 -0.03704 C -0.06094 -0.03634 -0.06649 -0.03588 -0.07205 -0.03495 C -0.07813 -0.0338 -0.07726 -0.03264 -0.08264 -0.03102 C -0.08524 -0.03009 -0.08785 -0.02986 -0.09028 -0.02894 C -0.09288 -0.02778 -0.09531 -0.02593 -0.09792 -0.02477 C -0.10139 -0.02338 -0.10486 -0.02222 -0.10851 -0.02083 C -0.11146 -0.01945 -0.11441 -0.01782 -0.11754 -0.01667 C -0.13438 -0.01042 -0.13177 -0.0125 -0.15399 -0.01065 C -0.15538 -0.00995 -0.15695 -0.00903 -0.15851 -0.00857 C -0.16198 -0.00764 -0.1783 -0.00509 -0.18125 -0.00463 C -0.18264 -0.00394 -0.1842 -0.00301 -0.18577 -0.00255 C -0.20747 0.00255 -0.20452 0.00069 -0.22518 0.00347 C -0.22917 0.00393 -0.23316 0.00509 -0.23733 0.00555 C -0.24393 0.00625 -0.25035 0.00694 -0.25695 0.00741 C -0.27344 0.01643 -0.26181 0.01157 -0.2934 0.01157 L -0.29479 0.01157 " pathEditMode="relative" rAng="0" ptsTypes="AAAAAA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банка">
            <a:extLst>
              <a:ext uri="{FF2B5EF4-FFF2-40B4-BE49-F238E27FC236}">
                <a16:creationId xmlns:a16="http://schemas.microsoft.com/office/drawing/2014/main" xmlns="" id="{093B19B0-B395-4D37-A4D3-2E86BF9A0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528" y="3925193"/>
            <a:ext cx="3094856" cy="2676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хрю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431" y="2362500"/>
            <a:ext cx="3128085" cy="2491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чашка">
            <a:extLst>
              <a:ext uri="{FF2B5EF4-FFF2-40B4-BE49-F238E27FC236}">
                <a16:creationId xmlns:a16="http://schemas.microsoft.com/office/drawing/2014/main" xmlns="" id="{83093F63-C572-4A5F-BD42-FF6C77755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88" y="2382690"/>
            <a:ext cx="3013048" cy="1897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7E8DC07-3CDF-4951-B035-CEF66296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5400600" cy="2266058"/>
          </a:xfrm>
        </p:spPr>
        <p:txBody>
          <a:bodyPr>
            <a:normAutofit/>
          </a:bodyPr>
          <a:lstStyle/>
          <a:p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кошелек мы их кладем,</a:t>
            </a:r>
            <a:b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в магазин идем.</a:t>
            </a:r>
            <a:b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них взамен хоть что бери,</a:t>
            </a:r>
            <a:b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чести и любви</a:t>
            </a:r>
            <a:r>
              <a:rPr lang="ru-RU" b="0" i="1" dirty="0">
                <a:solidFill>
                  <a:srgbClr val="00B050"/>
                </a:solidFill>
              </a:rPr>
              <a:t>.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10332F0-BF30-46D1-A0C5-C7ED95CFC2A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E4A188-2DE9-4AE0-B809-D14B3C73153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2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1644 L -0.30694 0.1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у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64175"/>
            <a:ext cx="2736304" cy="2728095"/>
          </a:xfrm>
          <a:prstGeom prst="rect">
            <a:avLst/>
          </a:prstGeom>
        </p:spPr>
      </p:pic>
      <p:pic>
        <p:nvPicPr>
          <p:cNvPr id="4" name="доллар">
            <a:extLst>
              <a:ext uri="{FF2B5EF4-FFF2-40B4-BE49-F238E27FC236}">
                <a16:creationId xmlns:a16="http://schemas.microsoft.com/office/drawing/2014/main" xmlns="" id="{59833C02-E384-4C4A-AE92-DE4937863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149080"/>
            <a:ext cx="3154329" cy="240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0C32805-DE14-45B5-A0E0-27717664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608" cy="1944216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про меня: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я.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неправда, я — железный,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тяжелый, полновесный!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евро">
            <a:extLst>
              <a:ext uri="{FF2B5EF4-FFF2-40B4-BE49-F238E27FC236}">
                <a16:creationId xmlns:a16="http://schemas.microsoft.com/office/drawing/2014/main" xmlns="" id="{4C8EE877-2AE0-4053-A799-461CE7BD6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268804"/>
            <a:ext cx="3600400" cy="15188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3A8D35D-ABF6-4330-A379-5EAA49AEDF8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336FAD1-6D28-4B64-88F4-8B5C2ED6E4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2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1528 L -0.03594 -0.01528 C -0.0309 -0.01482 -0.02569 -0.01528 -0.02083 -0.01343 C -0.00486 -0.00741 -0.01285 -0.00788 -0.00417 0.00069 C 0.00243 0.0074 0.00365 0.00648 0.01094 0.01087 C 0.01302 0.01203 0.01493 0.01365 0.01701 0.01504 C 0.01858 0.01759 0.01962 0.02083 0.02153 0.02291 C 0.02865 0.03148 0.02934 0.03055 0.03663 0.0331 C 0.03976 0.03587 0.04236 0.03958 0.04583 0.0412 C 0.05035 0.04328 0.05538 0.04375 0.05938 0.04722 C 0.06094 0.04861 0.06233 0.05023 0.06406 0.05138 C 0.06875 0.05416 0.07413 0.05578 0.07917 0.0574 C 0.08872 0.07013 0.07795 0.0574 0.09132 0.06759 C 0.09254 0.06851 0.09306 0.0706 0.09427 0.07152 C 0.11267 0.0868 0.09635 0.0706 0.10799 0.08171 C 0.11007 0.08356 0.11163 0.08634 0.11406 0.08773 C 0.1191 0.0905 0.12951 0.09259 0.13524 0.09375 C 0.14254 0.09745 0.14965 0.10046 0.15642 0.10601 C 0.16007 0.10902 0.1632 0.11365 0.16701 0.11597 C 0.17188 0.11898 0.17726 0.1199 0.18212 0.12199 C 0.1934 0.12731 0.20504 0.13125 0.21563 0.13819 C 0.22153 0.14236 0.22899 0.14398 0.23368 0.15046 C 0.23941 0.15787 0.23629 0.15555 0.24288 0.15856 C 0.2533 0.16898 0.24427 0.16064 0.25486 0.16851 C 0.27205 0.18125 0.25399 0.16898 0.26858 0.1787 L 0.2717 0.18287 L 0.2717 0.18287 " pathEditMode="relative" ptsTypes="AAAAAAAAAAAAAAAAAAAAAA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FB6B892-6910-47C6-8A32-19023FE64163}"/>
              </a:ext>
            </a:extLst>
          </p:cNvPr>
          <p:cNvSpPr/>
          <p:nvPr/>
        </p:nvSpPr>
        <p:spPr>
          <a:xfrm>
            <a:off x="8244408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56B02B2-7993-4ACB-9E13-74081681B0AD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190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486916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9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8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фета">
            <a:extLst>
              <a:ext uri="{FF2B5EF4-FFF2-40B4-BE49-F238E27FC236}">
                <a16:creationId xmlns:a16="http://schemas.microsoft.com/office/drawing/2014/main" xmlns="" id="{51AF2286-BA93-43AA-944D-611A9030A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854111"/>
            <a:ext cx="2929695" cy="2560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-6835"/>
            <a:ext cx="6336704" cy="194701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нашла Муха, </a:t>
            </a:r>
            <a:b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пошла по полю  </a:t>
            </a:r>
            <a:b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«Муха-Цокотуха»?</a:t>
            </a:r>
            <a:b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Туфли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3024336" cy="2457260"/>
          </a:xfrm>
          <a:prstGeom prst="rect">
            <a:avLst/>
          </a:prstGeom>
        </p:spPr>
      </p:pic>
      <p:pic>
        <p:nvPicPr>
          <p:cNvPr id="9" name="Копей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556792"/>
            <a:ext cx="2545467" cy="2479619"/>
          </a:xfrm>
          <a:prstGeom prst="rect">
            <a:avLst/>
          </a:prstGeom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D7CF639-1399-4F1C-9858-B5488C5E8F5B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B9C3B40-79D4-4E20-ADDF-201F25641DE6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405 L -0.29514 0.09468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06A7A-0283-49A9-A7AD-B7EB8AD6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39"/>
            <a:ext cx="6768752" cy="1775195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жадность</a:t>
            </a:r>
            <a:b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погубила старуху?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ни">
            <a:extLst>
              <a:ext uri="{FF2B5EF4-FFF2-40B4-BE49-F238E27FC236}">
                <a16:creationId xmlns:a16="http://schemas.microsoft.com/office/drawing/2014/main" xmlns="" id="{6D665C98-1675-45A7-A3C6-2E4C30321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71" y="2234471"/>
            <a:ext cx="2986417" cy="2051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три">
            <a:extLst>
              <a:ext uri="{FF2B5EF4-FFF2-40B4-BE49-F238E27FC236}">
                <a16:creationId xmlns:a16="http://schemas.microsoft.com/office/drawing/2014/main" xmlns="" id="{330AEB6A-E226-415C-9DC4-14C5EA9E6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116" y="2060804"/>
            <a:ext cx="3240360" cy="2133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лиса">
            <a:extLst>
              <a:ext uri="{FF2B5EF4-FFF2-40B4-BE49-F238E27FC236}">
                <a16:creationId xmlns:a16="http://schemas.microsoft.com/office/drawing/2014/main" xmlns="" id="{DBEDF9EE-1225-4FAD-9904-7558B2002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070" y="4286010"/>
            <a:ext cx="2637693" cy="2192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36F10EB-514E-47F8-926C-614AF515A4F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3882F5-C81C-4098-B428-FD5EEBC76A4C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6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926 L 0.02379 -0.00926 C 0.02778 -0.00671 0.03195 -0.00416 0.03577 -0.00139 C 0.03906 0.00116 0.04132 0.00602 0.04497 0.00672 L 0.05399 0.0088 C 0.05608 0.01019 0.05799 0.01158 0.06007 0.01297 C 0.06146 0.01366 0.0632 0.01389 0.06458 0.01482 C 0.06632 0.01598 0.06736 0.01806 0.0691 0.01898 C 0.07205 0.02014 0.07518 0.02037 0.0783 0.02107 C 0.08229 0.02431 0.08577 0.02986 0.09045 0.03102 C 0.09948 0.03357 0.09549 0.03195 0.10243 0.03519 C 0.11059 0.04236 0.10764 0.04051 0.12222 0.04514 C 0.12969 0.04769 0.14497 0.05139 0.14497 0.05139 C 0.14861 0.05371 0.15156 0.05625 0.15556 0.05741 C 0.15851 0.05834 0.16163 0.0588 0.16458 0.05949 C 0.16927 0.06366 0.17639 0.07014 0.18125 0.07153 L 0.18889 0.07361 C 0.22361 0.09213 0.17604 0.06806 0.2783 0.08172 C 0.28195 0.08218 0.28733 0.08982 0.28733 0.08982 C 0.28837 0.09167 0.28976 0.09352 0.29045 0.09584 C 0.29219 0.10162 0.29219 0.1088 0.29497 0.11389 C 0.29618 0.11621 0.29896 0.11528 0.30104 0.11598 C 0.31129 0.12963 0.30347 0.12199 0.32986 0.12199 L 0.32986 0.12199 " pathEditMode="relative" ptsTypes="AAAAAAAAAAAAAAA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начало – половина дела!</a:t>
            </a:r>
          </a:p>
        </p:txBody>
      </p:sp>
    </p:spTree>
    <p:extLst>
      <p:ext uri="{BB962C8B-B14F-4D97-AF65-F5344CB8AC3E}">
        <p14:creationId xmlns:p14="http://schemas.microsoft.com/office/powerpoint/2010/main" xmlns="" val="266116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398"/>
            <a:ext cx="6408712" cy="193044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какой сказки закопал 5</a:t>
            </a:r>
            <a:b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золотых монет на Поле Чудес в </a:t>
            </a:r>
            <a:b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Дураков, чтобы вырастить  золотое дерево. Как его зовут? </a:t>
            </a:r>
            <a:endParaRPr lang="ru-RU" altLang="ru-RU" sz="28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Буратин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76872"/>
            <a:ext cx="2016223" cy="3041750"/>
          </a:xfrm>
          <a:prstGeom prst="rect">
            <a:avLst/>
          </a:prstGeom>
        </p:spPr>
      </p:pic>
      <p:pic>
        <p:nvPicPr>
          <p:cNvPr id="4" name="Чипполино">
            <a:extLst>
              <a:ext uri="{FF2B5EF4-FFF2-40B4-BE49-F238E27FC236}">
                <a16:creationId xmlns:a16="http://schemas.microsoft.com/office/drawing/2014/main" xmlns="" id="{4782CECB-76EF-4E10-B74F-F93EA371E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136802"/>
            <a:ext cx="1859725" cy="3181820"/>
          </a:xfrm>
          <a:prstGeom prst="rect">
            <a:avLst/>
          </a:prstGeom>
        </p:spPr>
      </p:pic>
      <p:pic>
        <p:nvPicPr>
          <p:cNvPr id="7" name="Кот">
            <a:extLst>
              <a:ext uri="{FF2B5EF4-FFF2-40B4-BE49-F238E27FC236}">
                <a16:creationId xmlns:a16="http://schemas.microsoft.com/office/drawing/2014/main" xmlns="" id="{4A8FBF29-DF98-4330-9A2C-AE48AB06C3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429000"/>
            <a:ext cx="3312367" cy="3096344"/>
          </a:xfrm>
          <a:prstGeom prst="rect">
            <a:avLst/>
          </a:prstGeom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5AA409D-7642-476F-99B0-44F13CCEA94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B47B41E-81FD-47E7-9077-5198EEBAA6E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0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0185 L 0.02483 0.00185 C 0.03073 0.0044 0.03837 0.0037 0.04289 0.00972 C 0.05278 0.02315 0.0415 0.00926 0.05348 0.01991 C 0.05625 0.02222 0.05868 0.02523 0.06111 0.02801 C 0.06216 0.02917 0.06302 0.03102 0.06407 0.03194 C 0.06598 0.0338 0.06823 0.03449 0.07014 0.03611 C 0.0724 0.03796 0.07414 0.04028 0.07622 0.04213 C 0.07778 0.04352 0.07934 0.04491 0.08073 0.0463 C 0.09566 0.07268 0.07657 0.04051 0.08993 0.05833 C 0.09115 0.05995 0.09184 0.0625 0.09289 0.06435 C 0.09896 0.07407 0.09549 0.06736 0.10209 0.07454 C 0.10365 0.07639 0.10469 0.07917 0.1066 0.08056 C 0.10938 0.08264 0.11285 0.08264 0.11563 0.08449 C 0.11962 0.08727 0.12327 0.0919 0.12778 0.09259 C 0.15903 0.09815 0.14289 0.09606 0.17622 0.09884 L 0.22934 0.09676 L 0.2915 0.09468 C 0.29601 0.09444 0.30052 0.09375 0.30504 0.09259 C 0.30712 0.09213 0.30104 0.09259 0.29896 0.09259 L 0.29896 0.09259 " pathEditMode="relative" ptsTypes="AAAAAAAAAAA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зленок">
            <a:extLst>
              <a:ext uri="{FF2B5EF4-FFF2-40B4-BE49-F238E27FC236}">
                <a16:creationId xmlns:a16="http://schemas.microsoft.com/office/drawing/2014/main" xmlns="" id="{3B78A5B2-4C45-4A31-A876-43382B80C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989" y="4590393"/>
            <a:ext cx="3853227" cy="2165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3" y="148389"/>
            <a:ext cx="6624736" cy="1916831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сказку о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волшебной антилопе, у которой было особенное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копытце </a:t>
            </a:r>
            <a:b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которого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выбивала золотые монеты</a:t>
            </a:r>
            <a:endParaRPr lang="ru-RU" alt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лень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065220"/>
            <a:ext cx="3338462" cy="2537835"/>
          </a:xfrm>
          <a:prstGeom prst="rect">
            <a:avLst/>
          </a:prstGeom>
        </p:spPr>
      </p:pic>
      <p:pic>
        <p:nvPicPr>
          <p:cNvPr id="4" name="Коза">
            <a:extLst>
              <a:ext uri="{FF2B5EF4-FFF2-40B4-BE49-F238E27FC236}">
                <a16:creationId xmlns:a16="http://schemas.microsoft.com/office/drawing/2014/main" xmlns="" id="{6A275A1D-761B-4ACD-855D-62B959392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13609"/>
            <a:ext cx="3312368" cy="2627503"/>
          </a:xfrm>
          <a:prstGeom prst="rect">
            <a:avLst/>
          </a:prstGeom>
        </p:spPr>
      </p:pic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C933F54-9977-48D8-AF08-B78AE258091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5416FBA-AD50-411B-8899-54F0AA91895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9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20717 L 0.00938 -0.20694 C 0.00504 -0.20463 0.00087 -0.20185 -0.0033 -0.19907 C -0.0059 -0.19699 -0.00833 -0.19444 -0.01093 -0.19259 C -0.01406 -0.19097 -0.01736 -0.19028 -0.02031 -0.18842 C -0.02205 -0.1875 -0.02343 -0.18541 -0.02517 -0.18426 C -0.03802 -0.17569 -0.02812 -0.18356 -0.03767 -0.17824 C -0.05677 -0.16713 -0.03281 -0.18032 -0.04843 -0.16991 C -0.05 -0.16875 -0.05173 -0.16875 -0.0533 -0.16759 C -0.05486 -0.16666 -0.05625 -0.16481 -0.05781 -0.16342 C -0.06041 -0.16134 -0.06337 -0.15972 -0.0658 -0.15741 C -0.06753 -0.15555 -0.06857 -0.15254 -0.07031 -0.15092 C -0.07413 -0.14791 -0.08559 -0.14398 -0.08906 -0.14259 C -0.09184 -0.14074 -0.09427 -0.13842 -0.09705 -0.13657 C -0.1 -0.13426 -0.10347 -0.1331 -0.10642 -0.13009 C -0.10781 -0.1287 -0.10798 -0.12546 -0.10955 -0.12407 C -0.13611 -0.10023 -0.10712 -0.13241 -0.1283 -0.11157 C -0.14757 -0.09213 -0.11614 -0.11944 -0.13906 -0.09907 C -0.14323 -0.09537 -0.14774 -0.09236 -0.15156 -0.08842 C -0.15364 -0.08657 -0.15555 -0.08403 -0.15781 -0.08241 C -0.15937 -0.08125 -0.16111 -0.08125 -0.16267 -0.08009 C -0.1658 -0.07778 -0.16857 -0.07407 -0.17205 -0.07176 C -0.17621 -0.06898 -0.1809 -0.06736 -0.18455 -0.06342 C -0.19357 -0.05393 -0.18906 -0.05671 -0.19705 -0.05324 C -0.20868 -0.04282 -0.19427 -0.05602 -0.20642 -0.04259 C -0.20781 -0.0412 -0.20955 -0.03981 -0.21093 -0.03842 C -0.21823 -0.02384 -0.21406 -0.0287 -0.22205 -0.02176 C -0.22309 -0.01991 -0.22378 -0.01736 -0.22517 -0.01574 C -0.22639 -0.01389 -0.22847 -0.01342 -0.22968 -0.01157 C -0.24028 0.0044 -0.23073 -0.00069 -0.24218 0.00324 C -0.24531 0.00926 -0.24566 0.01065 -0.25017 0.01574 C -0.25156 0.01713 -0.2533 0.01806 -0.25468 0.01991 C -0.25694 0.02246 -0.25885 0.02547 -0.26093 0.02824 C -0.26302 0.03033 -0.26493 0.03287 -0.26718 0.03426 C -0.27014 0.03634 -0.27656 0.03843 -0.27656 0.03866 C -0.27968 0.04121 -0.28246 0.0456 -0.28593 0.04676 L -0.29218 0.04908 L -0.29531 0.04908 " pathEditMode="relative" rAng="0" ptsTypes="AAAAAAAAAAAAAAAAAAAAAAAAAAA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880874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4C25AFF-DD32-49B6-814C-2093FD2EB436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698679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копейки начинается миллион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32" y="515019"/>
            <a:ext cx="3094510" cy="321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070" y="3212977"/>
            <a:ext cx="546967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882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E900C6F7-48E0-4B91-B015-94EB7294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23974"/>
            <a:ext cx="8640960" cy="5945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Грамотность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финансов, так же как и любая другая,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воспитывается в течение продолжительного периода времени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принципа «от простого к сложному».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многократного повторения и закрепления, направленного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 и навыков, ребёнок делает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взрослую жизнь, учится и приобретает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опыт, для того,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не растерялся  и стал в будущем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благополучным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ему необходимы знания по финансовой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становится актуально найти новые формы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основной вид деятельности которых – игра, поэтому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финансовой грамотности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метод закрепления полученных ранее знаний.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811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-398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игры</a:t>
            </a:r>
            <a:r>
              <a:rPr lang="ru-RU" alt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78CC23-F498-4AF2-AC94-562542B68492}"/>
              </a:ext>
            </a:extLst>
          </p:cNvPr>
          <p:cNvSpPr/>
          <p:nvPr/>
        </p:nvSpPr>
        <p:spPr>
          <a:xfrm>
            <a:off x="265085" y="606507"/>
            <a:ext cx="8613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положительное отношение к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 к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 в  результате игровой деятельности.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4C6D159-BCE0-4DC5-B819-71CE98D9914A}"/>
              </a:ext>
            </a:extLst>
          </p:cNvPr>
          <p:cNvSpPr/>
          <p:nvPr/>
        </p:nvSpPr>
        <p:spPr>
          <a:xfrm>
            <a:off x="107503" y="1674533"/>
            <a:ext cx="892899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сущностью основных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финансово-экономических категорий. Закрепить ранее полученные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по вопросам финансовой грамотности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детей к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вопросам финансовой грамотности и применению этих знаний на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практике. Словесно-логическое мышление, умение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классифицировать, сравнивать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обобщать, устанавливать причинно-следственные и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связи. Развивать зрительное восприятие.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внимательность, умение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инструкции при работе с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ИКТ,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при работе в командах.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0346" y="3244334"/>
            <a:ext cx="3883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игровой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08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6778"/>
            <a:ext cx="8892480" cy="1069514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086293"/>
            <a:ext cx="8784976" cy="5104016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Форма проведения: </a:t>
            </a:r>
            <a:r>
              <a:rPr lang="ru-RU" alt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Занятие-игра.</a:t>
            </a:r>
          </a:p>
          <a:p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Участники: </a:t>
            </a:r>
            <a:r>
              <a:rPr lang="ru-RU" alt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Ведущий, дети старшей, подготовительной группы.</a:t>
            </a:r>
          </a:p>
          <a:p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Форма проведения: </a:t>
            </a:r>
            <a:r>
              <a:rPr lang="ru-RU" alt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групповая или индивидуальная.</a:t>
            </a:r>
          </a:p>
          <a:p>
            <a:pPr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В игре могут принимать участие 2 команды,  один или несколько</a:t>
            </a:r>
          </a:p>
          <a:p>
            <a:pPr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 участников. Ведущий зачитывает вопросы, команды или участники</a:t>
            </a:r>
          </a:p>
          <a:p>
            <a:pPr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 (участник) поочередно отвечают.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 В разделе загадки для проверки ответа необходимо кликнуть на знак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монетку.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Raavi" pitchFamily="34" charset="0"/>
            </a:endParaRP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В других разделах выбрать картинку с правильным ответом, при 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ошибке картинка качнется, правильный ответ приведет к увеличению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 картинки.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Переход к следующему заданию осуществляется по стрелочке.. 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Raavi" pitchFamily="34" charset="0"/>
              </a:rPr>
              <a:t>Выигрывает команда, набравшая наибольшее количество баллов за правильные ответы.</a:t>
            </a:r>
          </a:p>
          <a:p>
            <a:pPr algn="just">
              <a:defRPr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Raavi" pitchFamily="34" charset="0"/>
            </a:endParaRPr>
          </a:p>
          <a:p>
            <a:endParaRPr lang="ru-RU" dirty="0">
              <a:cs typeface="Raavi" pitchFamily="34" charset="0"/>
            </a:endParaRPr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FB874BA-DBBC-4BA5-9D42-6DBF0190C1F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13AE502-EAB4-4A4B-99F3-ADC856387035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4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D1BB73-E64C-44CE-ADE3-A58FEF8A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501008"/>
            <a:ext cx="7766520" cy="3600400"/>
          </a:xfrm>
        </p:spPr>
        <p:txBody>
          <a:bodyPr>
            <a:normAutofit/>
          </a:bodyPr>
          <a:lstStyle/>
          <a:p>
            <a:pPr algn="ctr"/>
            <a:r>
              <a:rPr lang="ru-RU" sz="96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F948D8-9E5D-4DCC-977A-3335732F4A9E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891BB42-961B-417B-A338-690C9697B218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04664"/>
            <a:ext cx="347980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5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760640" cy="2808312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резвая купчиха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очень лихо!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телевизор залезает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товары предлагает: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компьютеров до хлама.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у нее …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113" y="2865319"/>
            <a:ext cx="2971822" cy="1981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004" y="2589909"/>
            <a:ext cx="3946039" cy="3888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224" y="299776"/>
            <a:ext cx="4932040" cy="140170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товаре быть должна</a:t>
            </a:r>
            <a:b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..</a:t>
            </a:r>
            <a:endParaRPr lang="ru-RU" altLang="ru-RU" sz="3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Чек">
            <a:extLst>
              <a:ext uri="{FF2B5EF4-FFF2-40B4-BE49-F238E27FC236}">
                <a16:creationId xmlns:a16="http://schemas.microsoft.com/office/drawing/2014/main" xmlns="" id="{5B2AD8B3-BDDF-4D40-AB73-118C9245B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939144"/>
            <a:ext cx="4918856" cy="4918856"/>
          </a:xfrm>
          <a:prstGeom prst="rect">
            <a:avLst/>
          </a:prstGeom>
        </p:spPr>
      </p:pic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CAFD3B1-80E6-46CD-A1D2-FCEBC900DC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B44A328-F822-40E5-A6B0-75CB24A48F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Знак вопроса">
            <a:extLst>
              <a:ext uri="{FF2B5EF4-FFF2-40B4-BE49-F238E27FC236}">
                <a16:creationId xmlns:a16="http://schemas.microsoft.com/office/drawing/2014/main" xmlns="" id="{551BA302-3631-4E92-93ED-1CAF815AB9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4234" y="2348880"/>
            <a:ext cx="3691603" cy="3637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3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52" y="227092"/>
            <a:ext cx="4932040" cy="154572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ходят на базар:</a:t>
            </a:r>
            <a:b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дешевле весь…</a:t>
            </a:r>
          </a:p>
        </p:txBody>
      </p:sp>
      <p:pic>
        <p:nvPicPr>
          <p:cNvPr id="8" name="Чек">
            <a:extLst>
              <a:ext uri="{FF2B5EF4-FFF2-40B4-BE49-F238E27FC236}">
                <a16:creationId xmlns:a16="http://schemas.microsoft.com/office/drawing/2014/main" xmlns="" id="{5B2AD8B3-BDDF-4D40-AB73-118C9245B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132856"/>
            <a:ext cx="3672408" cy="3672408"/>
          </a:xfrm>
          <a:prstGeom prst="rect">
            <a:avLst/>
          </a:prstGeom>
        </p:spPr>
      </p:pic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CAFD3B1-80E6-46CD-A1D2-FCEBC900DC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B44A328-F822-40E5-A6B0-75CB24A48F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Знак вопроса">
            <a:extLst>
              <a:ext uri="{FF2B5EF4-FFF2-40B4-BE49-F238E27FC236}">
                <a16:creationId xmlns:a16="http://schemas.microsoft.com/office/drawing/2014/main" xmlns="" id="{551BA302-3631-4E92-93ED-1CAF815AB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605" y="2150204"/>
            <a:ext cx="3691603" cy="3637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3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1352</TotalTime>
  <Words>222</Words>
  <Application>Microsoft Office PowerPoint</Application>
  <PresentationFormat>Экран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Custom Design</vt:lpstr>
      <vt:lpstr>Капля</vt:lpstr>
      <vt:lpstr>Слайд 1</vt:lpstr>
      <vt:lpstr>Слайд 2</vt:lpstr>
      <vt:lpstr>Слайд 3</vt:lpstr>
      <vt:lpstr>Слайд 4</vt:lpstr>
      <vt:lpstr>Правила игры</vt:lpstr>
      <vt:lpstr>Слайд 6</vt:lpstr>
      <vt:lpstr>Эта резвая купчиха  Поступает очень лихо!  В телевизор залезает  И товары предлагает:  От компьютеров до хлама.  Имя у нее …             </vt:lpstr>
      <vt:lpstr>На товаре быть должна Обязательной ..</vt:lpstr>
      <vt:lpstr>Люди ходят на базар: Там дешевле весь…</vt:lpstr>
      <vt:lpstr>И врачу, и акробату  Выдают за труд ...</vt:lpstr>
      <vt:lpstr>За сметану, хлеб и сыр В кассе чек пробьёт ...            </vt:lpstr>
      <vt:lpstr>Слайд 12</vt:lpstr>
      <vt:lpstr>Где хранятся деньги?</vt:lpstr>
      <vt:lpstr>Из какого аппарата Выдаётся нам зарплата?</vt:lpstr>
      <vt:lpstr>В кошелек мы их кладем, С ними в магазин идем. За них взамен хоть что бери, Кроме чести и любви.</vt:lpstr>
      <vt:lpstr>Говорят про меня: Деревянный я. Но неправда, я — железный, Я тяжелый, полновесный! </vt:lpstr>
      <vt:lpstr>Слайд 17</vt:lpstr>
      <vt:lpstr>Что нашла Муха,  когда пошла по полю   в сказке «Муха-Цокотуха»? </vt:lpstr>
      <vt:lpstr>В какой сказке жадность погубила старуху?</vt:lpstr>
      <vt:lpstr>Герой какой сказки закопал 5  золотых монет на Поле Чудес в  Стране Дураков, чтобы вырастить  золотое дерево. Как его зовут? </vt:lpstr>
      <vt:lpstr>Назовите сказку о волшебной антилопе, у которой было особенное копытце  с помощью которого она выбивала золотые монеты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Детский сад 66</cp:lastModifiedBy>
  <cp:revision>122</cp:revision>
  <dcterms:created xsi:type="dcterms:W3CDTF">2020-01-29T15:20:00Z</dcterms:created>
  <dcterms:modified xsi:type="dcterms:W3CDTF">2025-03-15T16:59:34Z</dcterms:modified>
</cp:coreProperties>
</file>